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820" r:id="rId5"/>
    <p:sldId id="834" r:id="rId6"/>
    <p:sldId id="838" r:id="rId7"/>
    <p:sldId id="822" r:id="rId8"/>
    <p:sldId id="836" r:id="rId9"/>
    <p:sldId id="835" r:id="rId10"/>
    <p:sldId id="837" r:id="rId11"/>
    <p:sldId id="83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655"/>
    <a:srgbClr val="E3CBBA"/>
    <a:srgbClr val="562F08"/>
    <a:srgbClr val="485F74"/>
    <a:srgbClr val="853F00"/>
    <a:srgbClr val="F7F7F7"/>
    <a:srgbClr val="E6E6E6"/>
    <a:srgbClr val="1C1E26"/>
    <a:srgbClr val="303342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10" autoAdjust="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10/17/2025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10/17/2025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10/17/2025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analysis</a:t>
            </a:r>
            <a:endParaRPr lang="en-US" sz="4000" dirty="0"/>
          </a:p>
        </p:txBody>
      </p:sp>
      <p:pic>
        <p:nvPicPr>
          <p:cNvPr id="67" name="Picture Placeholder 66" descr="Logo&#10;">
            <a:extLst>
              <a:ext uri="{FF2B5EF4-FFF2-40B4-BE49-F238E27FC236}">
                <a16:creationId xmlns:a16="http://schemas.microsoft.com/office/drawing/2014/main" id="{B1DE02D0-D0E0-5DCE-FE1E-13D33FBBE4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3605" r="13605"/>
          <a:stretch/>
        </p:blipFill>
        <p:spPr>
          <a:xfrm>
            <a:off x="4381500" y="1500330"/>
            <a:ext cx="3429000" cy="3255264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95800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F86F-273F-2BB4-02B6-EBE75D59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351" y="1383900"/>
            <a:ext cx="2159241" cy="63805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58D28-550F-82EA-A828-ECBC8D4222B2}"/>
              </a:ext>
            </a:extLst>
          </p:cNvPr>
          <p:cNvSpPr txBox="1"/>
          <p:nvPr/>
        </p:nvSpPr>
        <p:spPr>
          <a:xfrm>
            <a:off x="7682204" y="3676262"/>
            <a:ext cx="4509796" cy="277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Data cleaning &amp; Preparation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Data analysis use formula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Pivot table &amp; chart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What-If analysis and goal seek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Dashboard creation</a:t>
            </a:r>
          </a:p>
        </p:txBody>
      </p:sp>
      <p:pic>
        <p:nvPicPr>
          <p:cNvPr id="8" name="Picture Placeholder 13" descr="A person holding a cup of coffee ">
            <a:extLst>
              <a:ext uri="{FF2B5EF4-FFF2-40B4-BE49-F238E27FC236}">
                <a16:creationId xmlns:a16="http://schemas.microsoft.com/office/drawing/2014/main" id="{A239D11C-4E72-CD66-D0A3-0B359FCB3F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8454" y="29659"/>
            <a:ext cx="5913546" cy="3321497"/>
          </a:xfrm>
        </p:spPr>
      </p:pic>
      <p:pic>
        <p:nvPicPr>
          <p:cNvPr id="9" name="Picture Placeholder 11" descr="A close-up of coffee beans ">
            <a:extLst>
              <a:ext uri="{FF2B5EF4-FFF2-40B4-BE49-F238E27FC236}">
                <a16:creationId xmlns:a16="http://schemas.microsoft.com/office/drawing/2014/main" id="{98D145F2-928F-CC8E-92B4-030CEFAC9C0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277472"/>
            <a:ext cx="6278454" cy="3496898"/>
          </a:xfrm>
        </p:spPr>
      </p:pic>
    </p:spTree>
    <p:extLst>
      <p:ext uri="{BB962C8B-B14F-4D97-AF65-F5344CB8AC3E}">
        <p14:creationId xmlns:p14="http://schemas.microsoft.com/office/powerpoint/2010/main" val="357003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CBAC8-7039-4724-DCBE-E88F1526E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48517CEF-B583-E5A9-8E06-103436C013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D32F4C-608B-9BC2-BBD3-170653CF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7688135" cy="6380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cleaning &amp; preparation 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10319A8D-00DB-C2EB-66E8-82C73A547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B4C9AB-C878-DEFC-E473-E7937EC7F39F}"/>
              </a:ext>
            </a:extLst>
          </p:cNvPr>
          <p:cNvSpPr txBox="1"/>
          <p:nvPr/>
        </p:nvSpPr>
        <p:spPr>
          <a:xfrm>
            <a:off x="127712" y="1865928"/>
            <a:ext cx="11936575" cy="1446550"/>
          </a:xfrm>
          <a:prstGeom prst="rect">
            <a:avLst/>
          </a:prstGeom>
          <a:noFill/>
          <a:ln>
            <a:solidFill>
              <a:srgbClr val="853F00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/>
              <a:t>About Dataset:</a:t>
            </a:r>
          </a:p>
          <a:p>
            <a:pPr fontAlgn="base"/>
            <a:endParaRPr lang="en-US" b="1" dirty="0"/>
          </a:p>
          <a:p>
            <a:pPr fontAlgn="base"/>
            <a:r>
              <a:rPr lang="en-US" sz="1600" dirty="0">
                <a:solidFill>
                  <a:srgbClr val="00B0F0"/>
                </a:solidFill>
              </a:rPr>
              <a:t>This dataset contains around 3,530 coffee sales transactions recorded in a Fourth COFFEE Cafe. It gives info about both customer and transaction details like time of purchase, method of payment, beverage type, and amount spent.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711" y="3528429"/>
            <a:ext cx="11936575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/>
              <a:t>Data cleaning &amp; preparation</a:t>
            </a:r>
            <a:r>
              <a:rPr lang="en-US" sz="2400" b="1" dirty="0"/>
              <a:t>: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Split and merged column using “Text to Column”, CONCAT and LEFT/RIGHT for better data organization.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Removed duplicates, blanks, and inconsistencies to ensure data accuracy and reliability.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Handled missing values through imputation, replacement, or deletion based on relevance.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Applied filters and pivot tables to summarize, analyze, and verify data accuracy after cleaning.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Ensured final dataset readiness for reporting, visualization, or further analysis.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28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3EFCF626-BF60-83A6-9928-EC47C5938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982566-9AEB-7B28-7CC1-3610F0E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7688135" cy="638050"/>
          </a:xfrm>
        </p:spPr>
        <p:txBody>
          <a:bodyPr>
            <a:normAutofit/>
          </a:bodyPr>
          <a:lstStyle/>
          <a:p>
            <a:r>
              <a:rPr lang="en-US" dirty="0"/>
              <a:t>DATA analysis use formula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C2473CCA-E6BE-9F22-ABE5-4023205A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03211-A0A9-B517-6482-C33C9BE425E8}"/>
              </a:ext>
            </a:extLst>
          </p:cNvPr>
          <p:cNvSpPr txBox="1"/>
          <p:nvPr/>
        </p:nvSpPr>
        <p:spPr>
          <a:xfrm>
            <a:off x="127712" y="1797953"/>
            <a:ext cx="12064288" cy="5170646"/>
          </a:xfrm>
          <a:prstGeom prst="rect">
            <a:avLst/>
          </a:prstGeom>
          <a:noFill/>
          <a:ln>
            <a:solidFill>
              <a:srgbClr val="853F00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Quick totals &amp; aggregates Total revenue (all rows) : =SUM(C2:C3548)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Total revenue for Card payments only : =SUMIF(B2:B3548,"Card",C2:C3548)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Count of transactions : =COUNTA(A2:A3548) 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354655"/>
                </a:solidFill>
              </a:rPr>
              <a:t>Revenue for a specific coffee:</a:t>
            </a:r>
            <a:br>
              <a:rPr lang="en-US" sz="1500" b="1" dirty="0">
                <a:solidFill>
                  <a:srgbClr val="354655"/>
                </a:solidFill>
              </a:rPr>
            </a:br>
            <a:r>
              <a:rPr lang="en-US" sz="1500" dirty="0"/>
              <a:t>      </a:t>
            </a:r>
            <a: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 (e.g., "Latte"): </a:t>
            </a:r>
            <a:r>
              <a:rPr lang="en-US" sz="1500" b="1" dirty="0" smtClean="0">
                <a:solidFill>
                  <a:schemeClr val="accent3">
                    <a:lumMod val="90000"/>
                    <a:lumOff val="10000"/>
                  </a:schemeClr>
                </a:solidFill>
              </a:rPr>
              <a:t>=COUNTA(D2:3548</a:t>
            </a:r>
            <a: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,"Latte",C2:C3548)</a:t>
            </a:r>
            <a:b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</a:br>
            <a: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       (e.g., "Cocoa"): =COUNTA (D2:3548," Cocoa",C2:C3548)</a:t>
            </a:r>
            <a:b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</a:br>
            <a: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       (e.g., "Americano"): =COUNTA (D2:3548,"Americano",C2:C3548)</a:t>
            </a:r>
            <a:b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</a:br>
            <a: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       (e.g., "Cappuccino"): =COUNTA (D2:3548,"Cappuccino",C2:C3548)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Revenue for Morning sales: =COUNTA (E2:E3548,"Morning",C2:C3548)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85F74"/>
                </a:solidFill>
              </a:rPr>
              <a:t>Revenue on a particular date (e.g., 3/1/2024): </a:t>
            </a:r>
            <a:r>
              <a:rPr lang="en-US" sz="1500" dirty="0" smtClean="0">
                <a:solidFill>
                  <a:srgbClr val="485F74"/>
                </a:solidFill>
              </a:rPr>
              <a:t>=</a:t>
            </a:r>
            <a:r>
              <a:rPr lang="en-US" sz="1500" dirty="0">
                <a:solidFill>
                  <a:srgbClr val="485F74"/>
                </a:solidFill>
              </a:rPr>
              <a:t>COUNTA</a:t>
            </a:r>
            <a:r>
              <a:rPr lang="en-US" sz="1500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500" dirty="0" smtClean="0">
                <a:solidFill>
                  <a:srgbClr val="485F74"/>
                </a:solidFill>
              </a:rPr>
              <a:t>(J2:J3548,DATE(2024,3,1</a:t>
            </a:r>
            <a:r>
              <a:rPr lang="en-US" sz="1500" dirty="0">
                <a:solidFill>
                  <a:srgbClr val="485F74"/>
                </a:solidFill>
              </a:rPr>
              <a:t>),C2:C3548)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85F74"/>
                </a:solidFill>
              </a:rPr>
              <a:t>Revenue for a coffee on a particular date (e.g., Latte on 3/1/2024): </a:t>
            </a:r>
            <a:r>
              <a:rPr lang="en-US" sz="1500" dirty="0" smtClean="0">
                <a:solidFill>
                  <a:srgbClr val="485F74"/>
                </a:solidFill>
              </a:rPr>
              <a:t>=</a:t>
            </a:r>
            <a:r>
              <a:rPr lang="en-US" sz="1500" dirty="0">
                <a:solidFill>
                  <a:srgbClr val="485F74"/>
                </a:solidFill>
              </a:rPr>
              <a:t>COUNTA </a:t>
            </a:r>
            <a:r>
              <a:rPr lang="en-US" sz="1500" dirty="0" smtClean="0">
                <a:solidFill>
                  <a:srgbClr val="485F74"/>
                </a:solidFill>
              </a:rPr>
              <a:t>(C2:C3548</a:t>
            </a:r>
            <a:r>
              <a:rPr lang="en-US" sz="1500" dirty="0">
                <a:solidFill>
                  <a:srgbClr val="485F74"/>
                </a:solidFill>
              </a:rPr>
              <a:t>, D2:D3548, "Latte", J2:J1000, DATE(2024,3,1))</a:t>
            </a:r>
          </a:p>
        </p:txBody>
      </p:sp>
    </p:spTree>
    <p:extLst>
      <p:ext uri="{BB962C8B-B14F-4D97-AF65-F5344CB8AC3E}">
        <p14:creationId xmlns:p14="http://schemas.microsoft.com/office/powerpoint/2010/main" val="37034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2"/>
            </a:gs>
            <a:gs pos="100000">
              <a:schemeClr val="accent1"/>
            </a:gs>
            <a:gs pos="100000">
              <a:schemeClr val="accent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AA4133-8FD9-53EA-5593-FFF18A006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287CACDE-3C53-0711-E43A-3E0C5C6F50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9192C0-4D77-CC4C-A6CE-DD4337C6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7688135" cy="638050"/>
          </a:xfrm>
        </p:spPr>
        <p:txBody>
          <a:bodyPr>
            <a:normAutofit/>
          </a:bodyPr>
          <a:lstStyle/>
          <a:p>
            <a:r>
              <a:rPr lang="en-US" dirty="0"/>
              <a:t>Pivot table &amp; chart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BD403FB4-4AA1-A2F1-C632-BD9F048DD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50E90F-D786-3545-FCBD-7B86342D495E}"/>
              </a:ext>
            </a:extLst>
          </p:cNvPr>
          <p:cNvSpPr txBox="1"/>
          <p:nvPr/>
        </p:nvSpPr>
        <p:spPr>
          <a:xfrm>
            <a:off x="0" y="1663312"/>
            <a:ext cx="4807972" cy="1446550"/>
          </a:xfrm>
          <a:prstGeom prst="rect">
            <a:avLst/>
          </a:prstGeom>
          <a:noFill/>
          <a:ln>
            <a:solidFill>
              <a:srgbClr val="853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Total Sales by Coffee Type:</a:t>
            </a:r>
          </a:p>
          <a:p>
            <a:r>
              <a:rPr lang="en-US" sz="1600" b="1" dirty="0"/>
              <a:t>       Purpose: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70C0"/>
                </a:solidFill>
              </a:rPr>
              <a:t>Identify best-selling coffee varieties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       </a:t>
            </a:r>
            <a:r>
              <a:rPr lang="en-US" sz="1600" b="1" dirty="0"/>
              <a:t>Pivot Setup: </a:t>
            </a:r>
            <a:r>
              <a:rPr lang="en-US" sz="1600" dirty="0">
                <a:solidFill>
                  <a:srgbClr val="0070C0"/>
                </a:solidFill>
              </a:rPr>
              <a:t>Rows: Coffee name</a:t>
            </a:r>
          </a:p>
          <a:p>
            <a:r>
              <a:rPr lang="en-US" sz="1600" dirty="0"/>
              <a:t>       </a:t>
            </a:r>
            <a:r>
              <a:rPr lang="en-US" sz="1600" b="1" dirty="0"/>
              <a:t>Values</a:t>
            </a:r>
            <a:r>
              <a:rPr lang="en-US" sz="1600" b="1" dirty="0">
                <a:solidFill>
                  <a:srgbClr val="0070C0"/>
                </a:solidFill>
              </a:rPr>
              <a:t>: </a:t>
            </a:r>
            <a:r>
              <a:rPr lang="en-US" sz="1600" dirty="0">
                <a:solidFill>
                  <a:srgbClr val="0070C0"/>
                </a:solidFill>
              </a:rPr>
              <a:t>Sum of Money (rename as Total Sales)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023A9-9396-AAC8-E78E-92CCD9F8F043}"/>
              </a:ext>
            </a:extLst>
          </p:cNvPr>
          <p:cNvSpPr txBox="1"/>
          <p:nvPr/>
        </p:nvSpPr>
        <p:spPr>
          <a:xfrm>
            <a:off x="0" y="3716331"/>
            <a:ext cx="6833417" cy="1077218"/>
          </a:xfrm>
          <a:prstGeom prst="rect">
            <a:avLst/>
          </a:prstGeom>
          <a:noFill/>
          <a:ln>
            <a:solidFill>
              <a:srgbClr val="853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2.  Sales by Time of Day:</a:t>
            </a:r>
            <a:br>
              <a:rPr lang="en-US" sz="1600" b="1" dirty="0"/>
            </a:br>
            <a:r>
              <a:rPr lang="en-US" sz="1600" b="1" dirty="0"/>
              <a:t>     Purpose: </a:t>
            </a:r>
            <a:r>
              <a:rPr lang="en-US" sz="1600" dirty="0">
                <a:solidFill>
                  <a:srgbClr val="0070C0"/>
                </a:solidFill>
              </a:rPr>
              <a:t>See when most sales occur — Morning, Afternoon, or Night</a:t>
            </a:r>
            <a:r>
              <a:rPr lang="en-US" sz="1600" dirty="0"/>
              <a:t>.</a:t>
            </a:r>
          </a:p>
          <a:p>
            <a:r>
              <a:rPr lang="en-US" sz="1600" b="1" dirty="0"/>
              <a:t>     Pivot Setup:  </a:t>
            </a:r>
            <a:r>
              <a:rPr lang="en-US" sz="1600" dirty="0">
                <a:solidFill>
                  <a:srgbClr val="0070C0"/>
                </a:solidFill>
              </a:rPr>
              <a:t>Rows: </a:t>
            </a:r>
            <a:r>
              <a:rPr lang="en-US" sz="1600" dirty="0" smtClean="0">
                <a:solidFill>
                  <a:srgbClr val="0070C0"/>
                </a:solidFill>
              </a:rPr>
              <a:t>Time of Day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b="1" dirty="0"/>
              <a:t>     Values: </a:t>
            </a:r>
            <a:r>
              <a:rPr lang="en-US" sz="1600" dirty="0">
                <a:solidFill>
                  <a:srgbClr val="0070C0"/>
                </a:solidFill>
              </a:rPr>
              <a:t>Sum of Money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908F5-96E6-7F4D-9E10-5896218BFC2D}"/>
              </a:ext>
            </a:extLst>
          </p:cNvPr>
          <p:cNvSpPr txBox="1"/>
          <p:nvPr/>
        </p:nvSpPr>
        <p:spPr>
          <a:xfrm>
            <a:off x="125756" y="5295803"/>
            <a:ext cx="4670323" cy="1323439"/>
          </a:xfrm>
          <a:prstGeom prst="rect">
            <a:avLst/>
          </a:prstGeom>
          <a:noFill/>
          <a:ln>
            <a:solidFill>
              <a:srgbClr val="853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3.  Sales by Hour of Day:</a:t>
            </a:r>
            <a:br>
              <a:rPr lang="en-US" sz="1600" b="1" dirty="0"/>
            </a:br>
            <a:r>
              <a:rPr lang="en-US" sz="1600" b="1" dirty="0"/>
              <a:t>      Purpose: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70C0"/>
                </a:solidFill>
              </a:rPr>
              <a:t>Find the busiest selling hours. </a:t>
            </a:r>
          </a:p>
          <a:p>
            <a:r>
              <a:rPr lang="en-US" sz="1600" dirty="0"/>
              <a:t>      </a:t>
            </a:r>
            <a:r>
              <a:rPr lang="en-US" sz="1600" b="1" dirty="0"/>
              <a:t>Pivot Setup: </a:t>
            </a:r>
            <a:r>
              <a:rPr lang="en-US" sz="1600" dirty="0">
                <a:solidFill>
                  <a:srgbClr val="0070C0"/>
                </a:solidFill>
              </a:rPr>
              <a:t>Rows: </a:t>
            </a:r>
            <a:r>
              <a:rPr lang="en-US" sz="1600" dirty="0" smtClean="0">
                <a:solidFill>
                  <a:srgbClr val="0070C0"/>
                </a:solidFill>
              </a:rPr>
              <a:t>Hour of day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b="1" dirty="0"/>
              <a:t>      Values: </a:t>
            </a:r>
            <a:r>
              <a:rPr lang="en-US" sz="1600" dirty="0">
                <a:solidFill>
                  <a:srgbClr val="0070C0"/>
                </a:solidFill>
              </a:rPr>
              <a:t>Sum of Money (rename as Total Sales)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B1FBAF6-1336-A2EB-7BDF-17726862F142}"/>
              </a:ext>
            </a:extLst>
          </p:cNvPr>
          <p:cNvSpPr/>
          <p:nvPr/>
        </p:nvSpPr>
        <p:spPr>
          <a:xfrm>
            <a:off x="4807972" y="2064303"/>
            <a:ext cx="2025445" cy="438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851BD4-1F7D-813F-E658-CB5DC9EB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59" y="3843356"/>
            <a:ext cx="2007625" cy="108857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5FB1479A-FD53-F81A-ADE0-0771A7225803}"/>
              </a:ext>
            </a:extLst>
          </p:cNvPr>
          <p:cNvSpPr/>
          <p:nvPr/>
        </p:nvSpPr>
        <p:spPr>
          <a:xfrm>
            <a:off x="6941033" y="4105091"/>
            <a:ext cx="708193" cy="496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326AFC-971B-14D3-CC46-6E0FC72E6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147" y="1684664"/>
            <a:ext cx="2015071" cy="197428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F40E338-16FE-4793-B035-14CD34568F83}"/>
              </a:ext>
            </a:extLst>
          </p:cNvPr>
          <p:cNvSpPr/>
          <p:nvPr/>
        </p:nvSpPr>
        <p:spPr>
          <a:xfrm>
            <a:off x="4903694" y="5586147"/>
            <a:ext cx="5201265" cy="496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54655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F5D8D9-EE7C-303D-8E23-C89C2CD48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575" y="3267014"/>
            <a:ext cx="171450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1"/>
            </a:gs>
            <a:gs pos="100000">
              <a:schemeClr val="accent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2C06F-2DF2-6B66-0486-0444C799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11C5A68D-8F1C-2DC5-A418-BFBEF55402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CC89B4-F1A6-3FBC-9421-429C2116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7688135" cy="6380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WHAT-if analysis &amp; Goal seek 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F870449D-A18F-12AA-51FF-6AF596F95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28A0F-26FF-1BF4-EA10-E374F5AC41EF}"/>
              </a:ext>
            </a:extLst>
          </p:cNvPr>
          <p:cNvSpPr txBox="1"/>
          <p:nvPr/>
        </p:nvSpPr>
        <p:spPr>
          <a:xfrm>
            <a:off x="0" y="1603675"/>
            <a:ext cx="12005187" cy="1323439"/>
          </a:xfrm>
          <a:prstGeom prst="rect">
            <a:avLst/>
          </a:prstGeom>
          <a:noFill/>
          <a:ln>
            <a:solidFill>
              <a:srgbClr val="853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What-If Analysis helps you change input values in Excel formulas to see how those changes affect the result.</a:t>
            </a:r>
          </a:p>
          <a:p>
            <a:r>
              <a:rPr lang="en-US" sz="1600" b="1" dirty="0">
                <a:solidFill>
                  <a:srgbClr val="FFC000"/>
                </a:solidFill>
              </a:rPr>
              <a:t>It includes 3 tools: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</a:rPr>
              <a:t>Scenario Manager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</a:rPr>
              <a:t>Goal Seek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</a:rPr>
              <a:t>Data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2D3D1-90F9-8160-1E3D-CC0C65FE88F3}"/>
              </a:ext>
            </a:extLst>
          </p:cNvPr>
          <p:cNvSpPr txBox="1"/>
          <p:nvPr/>
        </p:nvSpPr>
        <p:spPr>
          <a:xfrm>
            <a:off x="0" y="3044101"/>
            <a:ext cx="8416414" cy="3539430"/>
          </a:xfrm>
          <a:prstGeom prst="rect">
            <a:avLst/>
          </a:prstGeom>
          <a:noFill/>
          <a:ln>
            <a:solidFill>
              <a:srgbClr val="853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Example: Using “Goal Seek”</a:t>
            </a:r>
            <a:b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Situation: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want to find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many cups of coffee (transactions)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are needed to reach ₹10,000 in total sales.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853F00"/>
                </a:solidFill>
              </a:rPr>
              <a:t>Create a formula cell for Total Sales: e.g., =SUM(Money)</a:t>
            </a:r>
          </a:p>
          <a:p>
            <a:endParaRPr lang="en-US" sz="1600" dirty="0">
              <a:solidFill>
                <a:srgbClr val="853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853F00"/>
                </a:solidFill>
              </a:rPr>
              <a:t>Go to: Data → What-If Analysis → Goal Seek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853F00"/>
                </a:solidFill>
              </a:rPr>
              <a:t>In the dialog box: Set cell: cell with total sales formula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853F00"/>
                </a:solidFill>
              </a:rPr>
              <a:t>To value: 100000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853F00"/>
                </a:solidFill>
              </a:rPr>
              <a:t>By changing cell: the number of transactions or average sale per item (you can create a variable cell like “Average Money per Order”)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853F00"/>
                </a:solidFill>
              </a:rPr>
              <a:t>Click OK</a:t>
            </a:r>
            <a:br>
              <a:rPr lang="en-US" sz="1600" dirty="0">
                <a:solidFill>
                  <a:srgbClr val="853F00"/>
                </a:solidFill>
              </a:rPr>
            </a:br>
            <a:endParaRPr lang="en-US" sz="1600" dirty="0">
              <a:solidFill>
                <a:srgbClr val="853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92C8B3-335F-D16D-AF07-F62318D9D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274" y="3121481"/>
            <a:ext cx="3178897" cy="1853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FB6BB1-274C-1A42-CE31-32636365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147" y="5069994"/>
            <a:ext cx="2128021" cy="947086"/>
          </a:xfrm>
          <a:prstGeom prst="rect">
            <a:avLst/>
          </a:prstGeom>
        </p:spPr>
      </p:pic>
      <p:sp>
        <p:nvSpPr>
          <p:cNvPr id="2" name="5-Point Star 1"/>
          <p:cNvSpPr/>
          <p:nvPr/>
        </p:nvSpPr>
        <p:spPr>
          <a:xfrm flipH="1" flipV="1">
            <a:off x="12416589" y="3044100"/>
            <a:ext cx="60158" cy="2284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31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100000">
              <a:schemeClr val="accent1"/>
            </a:gs>
            <a:gs pos="100000">
              <a:schemeClr val="accent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F1260-C660-2782-B55E-80A47518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27F58278-7E03-63A4-0F76-C024F756EB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CCFC7A-A471-07DF-0D78-0CD9ECAB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3" y="482812"/>
            <a:ext cx="5812582" cy="638050"/>
          </a:xfrm>
        </p:spPr>
        <p:txBody>
          <a:bodyPr>
            <a:normAutofit/>
          </a:bodyPr>
          <a:lstStyle/>
          <a:p>
            <a:r>
              <a:rPr lang="en-US" dirty="0"/>
              <a:t>Dashboard creation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A707A-4631-066C-5CB8-0729207C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9976"/>
            <a:ext cx="3470787" cy="21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40713-64E8-3062-E8FA-710004D10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18" y="1646057"/>
            <a:ext cx="3310342" cy="216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EA920-8DA1-3B3B-9D6E-9EA67CD66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142832"/>
            <a:ext cx="3470787" cy="2109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C20DC-4B8A-A0E5-1DEA-11ED2AB34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117" y="4097984"/>
            <a:ext cx="3310343" cy="21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475226-133F-973D-D217-CCC6B03BA897}"/>
              </a:ext>
            </a:extLst>
          </p:cNvPr>
          <p:cNvSpPr txBox="1"/>
          <p:nvPr/>
        </p:nvSpPr>
        <p:spPr>
          <a:xfrm>
            <a:off x="8467350" y="5314599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COMBO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1ECC4-98C3-A246-5E80-BFE7328D7111}"/>
              </a:ext>
            </a:extLst>
          </p:cNvPr>
          <p:cNvSpPr txBox="1"/>
          <p:nvPr/>
        </p:nvSpPr>
        <p:spPr>
          <a:xfrm>
            <a:off x="4298951" y="63751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D6773-EC36-8A0D-1C55-F85E8E736643}"/>
              </a:ext>
            </a:extLst>
          </p:cNvPr>
          <p:cNvSpPr txBox="1"/>
          <p:nvPr/>
        </p:nvSpPr>
        <p:spPr>
          <a:xfrm>
            <a:off x="928650" y="6312659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 CHART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2BB44-F9B7-AA33-3F23-0646A2CC9AD9}"/>
              </a:ext>
            </a:extLst>
          </p:cNvPr>
          <p:cNvSpPr txBox="1"/>
          <p:nvPr/>
        </p:nvSpPr>
        <p:spPr>
          <a:xfrm>
            <a:off x="1062772" y="382086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CHART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E11842-64DD-FBC3-C006-9F7C408099EB}"/>
              </a:ext>
            </a:extLst>
          </p:cNvPr>
          <p:cNvSpPr txBox="1"/>
          <p:nvPr/>
        </p:nvSpPr>
        <p:spPr>
          <a:xfrm>
            <a:off x="4469481" y="377350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484AD-B360-40DC-4F2C-872C37674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005" y="2474772"/>
            <a:ext cx="5149434" cy="27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22" y="224739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5" name="Picture Placeholder 34" descr="logo">
            <a:extLst>
              <a:ext uri="{FF2B5EF4-FFF2-40B4-BE49-F238E27FC236}">
                <a16:creationId xmlns:a16="http://schemas.microsoft.com/office/drawing/2014/main" id="{612EBE90-AF1B-3712-DB79-B4832E3156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3593" r="13593"/>
          <a:stretch/>
        </p:blipFill>
        <p:spPr>
          <a:xfrm>
            <a:off x="1516380" y="1730247"/>
            <a:ext cx="3657600" cy="347228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A49E-B51D-1395-EC68-B125A035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7222" y="3121081"/>
            <a:ext cx="4434840" cy="988803"/>
          </a:xfrm>
        </p:spPr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/>
              <a:t> </a:t>
            </a:r>
            <a:r>
              <a:rPr lang="en-US" dirty="0" smtClean="0"/>
              <a:t>   VARSHINI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05850E-5CFC-6B9C-18D3-4C2F45AC54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17028" y="1787525"/>
            <a:ext cx="3383280" cy="338328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510185-06BE-4162-BEE1-5DC8B9C9C1B7}">
  <ds:schemaRefs>
    <ds:schemaRef ds:uri="16c05727-aa75-4e4a-9b5f-8a80a1165891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sharepoint/v3"/>
    <ds:schemaRef ds:uri="http://www.w3.org/XML/1998/namespace"/>
    <ds:schemaRef ds:uri="http://schemas.microsoft.com/office/infopath/2007/PartnerControls"/>
    <ds:schemaRef ds:uri="230e9df3-be65-4c73-a93b-d1236ebd677e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951</TotalTime>
  <Words>216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Lato</vt:lpstr>
      <vt:lpstr>Lato Black</vt:lpstr>
      <vt:lpstr>Wingdings</vt:lpstr>
      <vt:lpstr>Custom</vt:lpstr>
      <vt:lpstr>Data analysis</vt:lpstr>
      <vt:lpstr>Agenda</vt:lpstr>
      <vt:lpstr>Data cleaning &amp; preparation </vt:lpstr>
      <vt:lpstr>DATA analysis use formula</vt:lpstr>
      <vt:lpstr>Pivot table &amp; chart</vt:lpstr>
      <vt:lpstr>WHAT-if analysis &amp; Goal seek </vt:lpstr>
      <vt:lpstr>Dashboard creation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Suganth Rajan P N (SX/EDL4-MM)</dc:creator>
  <cp:lastModifiedBy>DELL</cp:lastModifiedBy>
  <cp:revision>22</cp:revision>
  <dcterms:created xsi:type="dcterms:W3CDTF">2025-10-11T03:48:36Z</dcterms:created>
  <dcterms:modified xsi:type="dcterms:W3CDTF">2025-10-17T16:50:34Z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